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60" r:id="rId4"/>
    <p:sldId id="261" r:id="rId5"/>
    <p:sldId id="281" r:id="rId6"/>
    <p:sldId id="262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65" r:id="rId22"/>
    <p:sldId id="264" r:id="rId23"/>
    <p:sldId id="266" r:id="rId24"/>
    <p:sldId id="259" r:id="rId25"/>
  </p:sldIdLst>
  <p:sldSz cx="12192000" cy="6858000"/>
  <p:notesSz cx="6858000" cy="9144000"/>
  <p:embeddedFontLst>
    <p:embeddedFont>
      <p:font typeface="Arial Black" panose="020B0A04020102020204" pitchFamily="34" charset="0"/>
      <p:bold r:id="rId27"/>
    </p:embeddedFont>
    <p:embeddedFont>
      <p:font typeface="Berlin Sans FB Demi" panose="020E0802020502020306" pitchFamily="34" charset="0"/>
      <p:bold r:id="rId28"/>
    </p:embeddedFont>
    <p:embeddedFont>
      <p:font typeface="Libre Baskerville" panose="02000000000000000000" pitchFamily="2" charset="0"/>
      <p:regular r:id="rId29"/>
      <p:bold r:id="rId30"/>
      <p: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i4HmEECUlll0m8HTY06QsqsmZG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dirty="0"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0" name="Google Shape;2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5" name="Google Shape;25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2" name="Google Shape;3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9" name="Google Shape;39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46" name="Google Shape;4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54" name="Google Shape;5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" descr="A white background with red and black text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331"/>
            <a:ext cx="1219140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2634905" y="3586898"/>
            <a:ext cx="770262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800" dirty="0">
                <a:latin typeface="Arial Black" panose="020B0A04020102020204" pitchFamily="34" charset="0"/>
              </a:rPr>
              <a:t>EMPLOYEE MANAGEMENT SYSTEM</a:t>
            </a:r>
            <a:endParaRPr sz="2800" b="0" i="0" u="none" strike="noStrike" cap="none" dirty="0">
              <a:solidFill>
                <a:srgbClr val="000000"/>
              </a:solidFill>
              <a:latin typeface="Arial Black" panose="020B0A04020102020204" pitchFamily="34" charset="0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32EF3F-E916-A572-6682-5E3A97F17B69}"/>
              </a:ext>
            </a:extLst>
          </p:cNvPr>
          <p:cNvSpPr txBox="1"/>
          <p:nvPr/>
        </p:nvSpPr>
        <p:spPr>
          <a:xfrm>
            <a:off x="627429" y="5728138"/>
            <a:ext cx="40149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SUBBA REDDY GOGGULAMUDI,</a:t>
            </a:r>
          </a:p>
          <a:p>
            <a:r>
              <a:rPr lang="en-US" dirty="0"/>
              <a:t>NARENDRA REDDY KASHANA,</a:t>
            </a:r>
          </a:p>
          <a:p>
            <a:r>
              <a:rPr lang="en-US" dirty="0"/>
              <a:t>VEERA RAJA MOHAN REDDY MALLIREDDY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048411-FB14-5F56-190C-9A268E11E020}"/>
              </a:ext>
            </a:extLst>
          </p:cNvPr>
          <p:cNvSpPr txBox="1"/>
          <p:nvPr/>
        </p:nvSpPr>
        <p:spPr>
          <a:xfrm>
            <a:off x="1289579" y="5420361"/>
            <a:ext cx="1996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DONE BY,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07706"/>
            <a:ext cx="10831437" cy="45535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FA6AF4-D356-3071-5E86-6FECE53A2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30756" cy="642581"/>
          </a:xfrm>
        </p:spPr>
        <p:txBody>
          <a:bodyPr>
            <a:normAutofit fontScale="90000"/>
          </a:bodyPr>
          <a:lstStyle/>
          <a:p>
            <a:br>
              <a:rPr lang="en-US" sz="2400" dirty="0"/>
            </a:br>
            <a:r>
              <a:rPr lang="en-US" sz="2400" dirty="0"/>
              <a:t>Which job roles offer the highest salary?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802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2D6E9-4BC7-DFDA-D256-8FF994C78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744339" cy="75454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3. QUALIFICATION AND SKILLS ANALYSIS</a:t>
            </a:r>
            <a:br>
              <a:rPr lang="en-US" b="1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1CA367-77FE-1277-AF33-7D3CD83EE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048" y="1863130"/>
            <a:ext cx="9112718" cy="35688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45048" y="965785"/>
            <a:ext cx="6718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many employees have at least one qualification listed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7076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C2A51-C555-241D-3E1F-6215B99E6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34" y="253158"/>
            <a:ext cx="10515600" cy="1325563"/>
          </a:xfrm>
        </p:spPr>
        <p:txBody>
          <a:bodyPr>
            <a:normAutofit/>
          </a:bodyPr>
          <a:lstStyle/>
          <a:p>
            <a:r>
              <a:rPr lang="en-US" sz="2200" dirty="0"/>
              <a:t>Which employees have the highest number of qualifications?</a:t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6BB29E-EA6A-64AD-DDAA-760B15FF9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34" y="1027906"/>
            <a:ext cx="11509331" cy="523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94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E296C-7F3E-EFB6-6AF6-742AFDEE6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0451"/>
          </a:xfrm>
        </p:spPr>
        <p:txBody>
          <a:bodyPr>
            <a:normAutofit fontScale="90000"/>
          </a:bodyPr>
          <a:lstStyle/>
          <a:p>
            <a:r>
              <a:rPr lang="en-US" dirty="0"/>
              <a:t>Which positions require the most qualifications?</a:t>
            </a:r>
            <a:br>
              <a:rPr lang="en-US" b="1" dirty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42" y="1087350"/>
            <a:ext cx="9183382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812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684E6-BE1E-6723-DEDB-A97AE68F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1" y="766340"/>
            <a:ext cx="8212495" cy="25069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4. LEAVE AND ABSENCE PATTERNS</a:t>
            </a:r>
            <a:br>
              <a:rPr lang="en-US" b="1" dirty="0"/>
            </a:br>
            <a:r>
              <a:rPr lang="en-US" sz="2200" dirty="0"/>
              <a:t>Which year had the most employees taking leaves?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F66DF2-4B74-E1B5-F3B9-FBB684A12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6631"/>
            <a:ext cx="10762593" cy="490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06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1F4B6-1C15-61D4-E4DF-B0F90C7FE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14927" cy="1325563"/>
          </a:xfrm>
        </p:spPr>
        <p:txBody>
          <a:bodyPr>
            <a:normAutofit/>
          </a:bodyPr>
          <a:lstStyle/>
          <a:p>
            <a:r>
              <a:rPr lang="en-US" sz="2000" dirty="0"/>
              <a:t>What is the average number of leave days taken by its employees per department?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359BA7-D2BD-120E-6640-51D691C5D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027" y="1449656"/>
            <a:ext cx="9427779" cy="456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33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A6F51-A81A-1E59-1377-C1F484F1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Which employees have taken the most leaves?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564DC9-DBF1-E585-F893-3D3C95F2E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2928"/>
            <a:ext cx="9009993" cy="482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25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F7426-0309-6D0E-B394-DF805C083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do leave days correlate with payroll amounts?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43B934-DF15-337E-FA2B-7C612E73A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50" y="1583101"/>
            <a:ext cx="9541264" cy="433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30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F228D-CA42-1EE9-1E08-CBC60509B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1202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5. PAYROLL AND COMPENSATION ANALYSIS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AF4FF8-921E-0199-0FEA-B74D734C8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273" y="1905292"/>
            <a:ext cx="9746973" cy="42056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200" y="1259633"/>
            <a:ext cx="5234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What is the total monthly payroll processed?</a:t>
            </a:r>
          </a:p>
        </p:txBody>
      </p:sp>
    </p:spTree>
    <p:extLst>
      <p:ext uri="{BB962C8B-B14F-4D97-AF65-F5344CB8AC3E}">
        <p14:creationId xmlns:p14="http://schemas.microsoft.com/office/powerpoint/2010/main" val="2404807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69F48-D2C5-B4F7-F100-3E7D9281A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Which department receives the highest total bonuses?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C2BF82-CE85-F54A-1CF0-B8B1F3B2A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598342" cy="37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84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title"/>
          </p:nvPr>
        </p:nvSpPr>
        <p:spPr>
          <a:xfrm>
            <a:off x="208472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IN" b="1" dirty="0">
                <a:solidFill>
                  <a:srgbClr val="FF0000"/>
                </a:solidFill>
              </a:rPr>
              <a:t>     Agenda   </a:t>
            </a:r>
            <a:endParaRPr b="1" dirty="0">
              <a:solidFill>
                <a:srgbClr val="FF0000"/>
              </a:solidFill>
            </a:endParaRPr>
          </a:p>
        </p:txBody>
      </p:sp>
      <p:sp>
        <p:nvSpPr>
          <p:cNvPr id="111" name="Google Shape;111;p4"/>
          <p:cNvSpPr txBox="1">
            <a:spLocks noGrp="1"/>
          </p:cNvSpPr>
          <p:nvPr>
            <p:ph type="body" idx="1"/>
          </p:nvPr>
        </p:nvSpPr>
        <p:spPr>
          <a:xfrm>
            <a:off x="758453" y="1430072"/>
            <a:ext cx="10515600" cy="4777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IN" sz="2400" b="1" dirty="0"/>
              <a:t>Objective of the Project</a:t>
            </a:r>
            <a:endParaRPr sz="2400" dirty="0"/>
          </a:p>
          <a:p>
            <a: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IN" sz="2400" b="1" dirty="0"/>
              <a:t>ER Diagram and schema explanation</a:t>
            </a:r>
            <a:endParaRPr sz="2400" dirty="0"/>
          </a:p>
          <a:p>
            <a: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IN" sz="2400" b="1" dirty="0"/>
              <a:t>Key analysis questions (use cases)</a:t>
            </a:r>
            <a:endParaRPr sz="2400" dirty="0"/>
          </a:p>
          <a:p>
            <a: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IN" sz="2400" b="1" dirty="0"/>
              <a:t>SQL query results with screenshots or summaries</a:t>
            </a:r>
            <a:endParaRPr sz="2400" dirty="0"/>
          </a:p>
          <a:p>
            <a: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IN" sz="2400" b="1" dirty="0"/>
              <a:t>Final business insights and recommendations</a:t>
            </a:r>
            <a:endParaRPr sz="2400" dirty="0"/>
          </a:p>
          <a:p>
            <a: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IN" sz="2400" b="1" dirty="0"/>
              <a:t>Conclusion (Key finding overall) </a:t>
            </a:r>
            <a:endParaRPr sz="2400" dirty="0"/>
          </a:p>
          <a:p>
            <a: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IN" sz="2400" b="1" dirty="0"/>
              <a:t>Your Experience/Challenges working on SQL – Data Analysis Project.</a:t>
            </a:r>
            <a:endParaRPr sz="24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96993-1581-6669-4C04-AE07BBBA1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216" y="363894"/>
            <a:ext cx="10515600" cy="410547"/>
          </a:xfrm>
        </p:spPr>
        <p:txBody>
          <a:bodyPr>
            <a:normAutofit fontScale="90000"/>
          </a:bodyPr>
          <a:lstStyle/>
          <a:p>
            <a:pPr fontAlgn="base"/>
            <a:br>
              <a:rPr lang="en-US" dirty="0"/>
            </a:br>
            <a:br>
              <a:rPr lang="en-US" dirty="0"/>
            </a:br>
            <a:r>
              <a:rPr lang="en-US" sz="2200" dirty="0"/>
              <a:t>What is the average value of </a:t>
            </a:r>
            <a:r>
              <a:rPr lang="en-US" sz="2200" dirty="0" err="1"/>
              <a:t>total_amount</a:t>
            </a:r>
            <a:r>
              <a:rPr lang="en-US" sz="2200" dirty="0"/>
              <a:t> after considering leave deductions?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5326B-6335-314B-7861-BEBC7480C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216" y="1624965"/>
            <a:ext cx="10804634" cy="471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24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6863E-2654-A6C5-B7C3-DFE45BC90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37" y="648906"/>
            <a:ext cx="7598981" cy="286516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Conclusion (Key finding overall) </a:t>
            </a:r>
            <a:br>
              <a:rPr lang="en-IN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D2EF35-5D5E-A025-F147-74738FABE2C0}"/>
              </a:ext>
            </a:extLst>
          </p:cNvPr>
          <p:cNvSpPr txBox="1"/>
          <p:nvPr/>
        </p:nvSpPr>
        <p:spPr>
          <a:xfrm>
            <a:off x="325822" y="935422"/>
            <a:ext cx="10121462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database efficiently organizes employee, department , payroll, leave, and qualification data.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Salary and bonus analysis revealed key high-paying roles and departments with major expenditures.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Employee qualifications and leave patterns provide insights for training and workforce planning.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Payroll tracking ensures accurate compensation and highlights trends for financial planning.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Data-driven insights support better HR decisions, resource allocation, and employee management.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Overall, the system enables informed decision-making, improves operational efficiency, and enhances organizational performance.</a:t>
            </a:r>
          </a:p>
        </p:txBody>
      </p:sp>
    </p:spTree>
    <p:extLst>
      <p:ext uri="{BB962C8B-B14F-4D97-AF65-F5344CB8AC3E}">
        <p14:creationId xmlns:p14="http://schemas.microsoft.com/office/powerpoint/2010/main" val="973935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81B74-5F9C-26DE-6D83-ADF886698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372739" cy="738461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Final business insights and recommendations:-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6E6243-3E56-9015-33E9-457A1973E4C5}"/>
              </a:ext>
            </a:extLst>
          </p:cNvPr>
          <p:cNvSpPr txBox="1"/>
          <p:nvPr/>
        </p:nvSpPr>
        <p:spPr>
          <a:xfrm>
            <a:off x="838200" y="1103586"/>
            <a:ext cx="9122979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Departments with more employees may require additional resources and better management oversight.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Highest-paid roles indicate key positions; these employees should be retained and motivated.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Average salaries and total salary expenditures help in budget planning and financial forecasting.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Employees with multiple qualifications can be considered for promotions or critical projects.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Tracking leaves and absence patterns helps in workforce planning and minimizing productivity loss.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Payroll and bonus analysis can optimize compensation strategies and reward performance effectively.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Data-driven insights support HR decisions in recruitment, training, and role allocation.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Monitoring employee trends ensures better operational efficiency and organizational growth.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053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85B82-BE76-30F0-A7C6-AEFA751CA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192" y="1101279"/>
            <a:ext cx="10092827" cy="764843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Challenges working on SQL – Data Analysis Project:-</a:t>
            </a:r>
            <a:br>
              <a:rPr lang="en-US" sz="3600" dirty="0">
                <a:highlight>
                  <a:srgbClr val="C0C0C0"/>
                </a:highlight>
              </a:rPr>
            </a:br>
            <a:endParaRPr lang="en-US" sz="3600" dirty="0">
              <a:highlight>
                <a:srgbClr val="C0C0C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14566D-A863-3A29-E212-815C5B908FCA}"/>
              </a:ext>
            </a:extLst>
          </p:cNvPr>
          <p:cNvSpPr txBox="1"/>
          <p:nvPr/>
        </p:nvSpPr>
        <p:spPr>
          <a:xfrm>
            <a:off x="522192" y="2173039"/>
            <a:ext cx="10867697" cy="3077766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sz="2000" dirty="0"/>
              <a:t> Defining correct table relationships and ensuring accurate use of foreign keys.</a:t>
            </a:r>
            <a:br>
              <a:rPr lang="en-US" sz="2000" dirty="0"/>
            </a:br>
            <a:endParaRPr lang="en-US" sz="2000" dirty="0"/>
          </a:p>
          <a:p>
            <a:pPr marL="457200" indent="-457200" fontAlgn="base">
              <a:buFont typeface="+mj-lt"/>
              <a:buAutoNum type="arabicPeriod"/>
            </a:pPr>
            <a:r>
              <a:rPr lang="en-US" sz="2000" dirty="0"/>
              <a:t>Maintaining data consistency with cascading updates and deletes.</a:t>
            </a:r>
            <a:br>
              <a:rPr lang="en-US" sz="2000" dirty="0"/>
            </a:br>
            <a:endParaRPr lang="en-US" sz="2000" dirty="0"/>
          </a:p>
          <a:p>
            <a:pPr marL="457200" indent="-457200" fontAlgn="base">
              <a:buFont typeface="+mj-lt"/>
              <a:buAutoNum type="arabicPeriod"/>
            </a:pPr>
            <a:r>
              <a:rPr lang="en-US" sz="2000" dirty="0"/>
              <a:t> Writing complex joins for reports involving employee roles, leaves, and payroll.</a:t>
            </a:r>
            <a:br>
              <a:rPr lang="en-US" sz="2000" dirty="0"/>
            </a:br>
            <a:endParaRPr lang="en-US" sz="2000" dirty="0"/>
          </a:p>
          <a:p>
            <a:pPr marL="457200" indent="-457200" fontAlgn="base">
              <a:buFont typeface="+mj-lt"/>
              <a:buAutoNum type="arabicPeriod"/>
            </a:pPr>
            <a:r>
              <a:rPr lang="en-US" sz="2000" dirty="0"/>
              <a:t> Ensuring all date fields follow the YYYY-MM-DD format for reliable time-based analysis.</a:t>
            </a:r>
            <a:br>
              <a:rPr lang="en-US" sz="2000" dirty="0"/>
            </a:br>
            <a:endParaRPr lang="en-US" sz="2000" dirty="0"/>
          </a:p>
          <a:p>
            <a:pPr marL="457200" indent="-457200" fontAlgn="base">
              <a:buFont typeface="+mj-lt"/>
              <a:buAutoNum type="arabicPeriod"/>
            </a:pPr>
            <a:r>
              <a:rPr lang="en-US" sz="2000" dirty="0"/>
              <a:t> Preventing duplicate entries using unique constraints, especially on email fields.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8928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1766667"/>
            <a:ext cx="4465643" cy="283431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 txBox="1"/>
          <p:nvPr/>
        </p:nvSpPr>
        <p:spPr>
          <a:xfrm>
            <a:off x="1244600" y="2997200"/>
            <a:ext cx="4189248" cy="2131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Libre Baskerville"/>
              <a:buNone/>
            </a:pPr>
            <a:r>
              <a:rPr lang="en-IN" sz="5400" b="0" i="0" u="none" strike="noStrike" cap="none" dirty="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</a:t>
            </a:r>
            <a:r>
              <a:rPr lang="en-IN" sz="4400" b="0" i="0" u="none" strike="noStrike" cap="none" dirty="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YOU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069FD9-DC0D-20A3-96DE-E61C72B456F7}"/>
              </a:ext>
            </a:extLst>
          </p:cNvPr>
          <p:cNvSpPr txBox="1"/>
          <p:nvPr/>
        </p:nvSpPr>
        <p:spPr>
          <a:xfrm>
            <a:off x="322281" y="1439614"/>
            <a:ext cx="11666483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Efficient tracking:</a:t>
            </a:r>
          </a:p>
          <a:p>
            <a:pPr algn="just"/>
            <a:r>
              <a:rPr lang="en-US" sz="1600" dirty="0"/>
              <a:t> The system is designed for the efficient tracking of employee details, job assignments, qualifications, </a:t>
            </a:r>
            <a:r>
              <a:rPr lang="en-US" sz="1600" dirty="0">
                <a:latin typeface="+mn-lt"/>
              </a:rPr>
              <a:t>and</a:t>
            </a:r>
            <a:r>
              <a:rPr lang="en-US" sz="1600" dirty="0"/>
              <a:t> performance metrics.</a:t>
            </a:r>
          </a:p>
          <a:p>
            <a:endParaRPr lang="en-US" sz="1600" dirty="0"/>
          </a:p>
          <a:p>
            <a:r>
              <a:rPr lang="en-US" sz="2000" b="1" dirty="0"/>
              <a:t>Information management:-</a:t>
            </a:r>
          </a:p>
          <a:p>
            <a:pPr algn="just"/>
            <a:r>
              <a:rPr lang="en-US" sz="1600" dirty="0"/>
              <a:t>It stores and manages personal details like contact information, gender, and login credentials, ensuring secure access and    retrieval of records. </a:t>
            </a:r>
          </a:p>
          <a:p>
            <a:endParaRPr lang="en-US" sz="1600" dirty="0"/>
          </a:p>
          <a:p>
            <a:r>
              <a:rPr lang="en-US" sz="2000" b="1" dirty="0"/>
              <a:t>Job role assignment: -</a:t>
            </a:r>
          </a:p>
          <a:p>
            <a:pPr algn="just"/>
            <a:r>
              <a:rPr lang="en-US" sz="1600" dirty="0"/>
              <a:t>The system ensures employees are correctly aligned with their functions and responsibilities by associating them with specific job roles and departments.</a:t>
            </a:r>
          </a:p>
          <a:p>
            <a:endParaRPr lang="en-US" sz="1600" dirty="0"/>
          </a:p>
          <a:p>
            <a:r>
              <a:rPr lang="en-US" sz="2000" b="1" dirty="0"/>
              <a:t>Departmental structure management:-</a:t>
            </a:r>
          </a:p>
          <a:p>
            <a:pPr algn="just"/>
            <a:r>
              <a:rPr lang="en-US" sz="1600" dirty="0"/>
              <a:t> It manages the various departments within the organization and the employees assigned to them.</a:t>
            </a:r>
          </a:p>
          <a:p>
            <a:pPr algn="just"/>
            <a:endParaRPr lang="en-US" sz="1600" dirty="0"/>
          </a:p>
          <a:p>
            <a:r>
              <a:rPr lang="en-US" sz="1600" dirty="0"/>
              <a:t> </a:t>
            </a:r>
            <a:r>
              <a:rPr lang="en-US" sz="2000" b="1" dirty="0"/>
              <a:t>Automation and efficiency: -</a:t>
            </a:r>
          </a:p>
          <a:p>
            <a:pPr algn="just"/>
            <a:r>
              <a:rPr lang="en-US" sz="1600" dirty="0"/>
              <a:t>The project aims to automate manual processes to reduce errors, eliminate repetitive tasks, and provide a more economical and safer means of storing.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8B11BC-1846-47B4-52A0-C097021EC213}"/>
              </a:ext>
            </a:extLst>
          </p:cNvPr>
          <p:cNvSpPr txBox="1"/>
          <p:nvPr/>
        </p:nvSpPr>
        <p:spPr>
          <a:xfrm>
            <a:off x="2011122" y="616001"/>
            <a:ext cx="6293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400" lvl="0">
              <a:lnSpc>
                <a:spcPct val="90000"/>
              </a:lnSpc>
              <a:spcBef>
                <a:spcPts val="1000"/>
              </a:spcBef>
              <a:buSzPts val="2400"/>
            </a:pPr>
            <a:r>
              <a:rPr lang="en-IN" sz="4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Objective</a:t>
            </a:r>
            <a:r>
              <a:rPr lang="en-IN" sz="4000" b="1" dirty="0">
                <a:solidFill>
                  <a:srgbClr val="FF0000"/>
                </a:solidFill>
              </a:rPr>
              <a:t> of the Project:-</a:t>
            </a:r>
            <a:endParaRPr lang="en-IN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564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04FC57-A74C-BD73-871C-B43A30F1E8F4}"/>
              </a:ext>
            </a:extLst>
          </p:cNvPr>
          <p:cNvSpPr txBox="1"/>
          <p:nvPr/>
        </p:nvSpPr>
        <p:spPr>
          <a:xfrm>
            <a:off x="6492552" y="720470"/>
            <a:ext cx="4887738" cy="6552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C83E9D-5182-2C59-FF36-45C9C9810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25483"/>
            <a:ext cx="6248400" cy="59449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A98DF5-99D1-468C-2C5B-0706C739D909}"/>
              </a:ext>
            </a:extLst>
          </p:cNvPr>
          <p:cNvSpPr txBox="1"/>
          <p:nvPr/>
        </p:nvSpPr>
        <p:spPr>
          <a:xfrm>
            <a:off x="315311" y="25483"/>
            <a:ext cx="73467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  <a:latin typeface="Arial Black" panose="020B0A04020102020204" pitchFamily="34" charset="0"/>
              </a:rPr>
              <a:t>ER-DAIGRAM:-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D7A7E5-7BAB-5E34-A3A1-FA511405EFA8}"/>
              </a:ext>
            </a:extLst>
          </p:cNvPr>
          <p:cNvSpPr txBox="1"/>
          <p:nvPr/>
        </p:nvSpPr>
        <p:spPr>
          <a:xfrm>
            <a:off x="-40834" y="733368"/>
            <a:ext cx="572167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342900" algn="just">
              <a:buFont typeface="Wingdings" panose="05000000000000000000" pitchFamily="2" charset="2"/>
              <a:buChar char="q"/>
            </a:pPr>
            <a:r>
              <a:rPr lang="en-US" sz="2000" dirty="0">
                <a:latin typeface="inherit"/>
              </a:rPr>
              <a:t>The diagram models an HR management system. </a:t>
            </a:r>
          </a:p>
          <a:p>
            <a:pPr marL="228600" algn="just"/>
            <a:endParaRPr lang="en-US" sz="2000" dirty="0">
              <a:latin typeface="inherit"/>
            </a:endParaRPr>
          </a:p>
          <a:p>
            <a:pPr marL="571500" indent="-342900" algn="just">
              <a:buFont typeface="Wingdings" panose="05000000000000000000" pitchFamily="2" charset="2"/>
              <a:buChar char="q"/>
            </a:pPr>
            <a:r>
              <a:rPr lang="en-US" sz="2000" dirty="0">
                <a:latin typeface="inherit"/>
              </a:rPr>
              <a:t>Employee stores staff details, linking to job department, qualification, and leaves.</a:t>
            </a:r>
          </a:p>
          <a:p>
            <a:pPr marL="228600" algn="just"/>
            <a:endParaRPr lang="en-US" sz="2000" dirty="0">
              <a:latin typeface="inherit"/>
            </a:endParaRPr>
          </a:p>
          <a:p>
            <a:pPr marL="571500" indent="-342900" algn="just">
              <a:buFont typeface="Wingdings" panose="05000000000000000000" pitchFamily="2" charset="2"/>
              <a:buChar char="q"/>
            </a:pPr>
            <a:r>
              <a:rPr lang="en-US" sz="2000" dirty="0">
                <a:latin typeface="inherit"/>
              </a:rPr>
              <a:t> Job department defines roles and departments.</a:t>
            </a:r>
          </a:p>
          <a:p>
            <a:pPr marL="228600" algn="just"/>
            <a:r>
              <a:rPr lang="en-US" sz="2000" dirty="0">
                <a:latin typeface="inherit"/>
              </a:rPr>
              <a:t> </a:t>
            </a:r>
          </a:p>
          <a:p>
            <a:pPr marL="571500" indent="-342900" algn="just">
              <a:buFont typeface="Wingdings" panose="05000000000000000000" pitchFamily="2" charset="2"/>
              <a:buChar char="q"/>
            </a:pPr>
            <a:r>
              <a:rPr lang="en-US" sz="2000" dirty="0">
                <a:latin typeface="inherit"/>
              </a:rPr>
              <a:t>Qualification lists employee qualifications.</a:t>
            </a:r>
          </a:p>
          <a:p>
            <a:pPr marL="228600" algn="just"/>
            <a:endParaRPr lang="en-US" sz="2000" dirty="0">
              <a:latin typeface="inherit"/>
            </a:endParaRPr>
          </a:p>
          <a:p>
            <a:pPr marL="571500" indent="-342900" algn="just">
              <a:buFont typeface="Wingdings" panose="05000000000000000000" pitchFamily="2" charset="2"/>
              <a:buChar char="q"/>
            </a:pPr>
            <a:r>
              <a:rPr lang="en-US" sz="2000" dirty="0">
                <a:latin typeface="inherit"/>
              </a:rPr>
              <a:t> Leaves records employee leave details.</a:t>
            </a:r>
          </a:p>
          <a:p>
            <a:pPr marL="228600" algn="just"/>
            <a:r>
              <a:rPr lang="en-US" sz="2000" dirty="0">
                <a:latin typeface="inherit"/>
              </a:rPr>
              <a:t> </a:t>
            </a:r>
          </a:p>
          <a:p>
            <a:pPr marL="571500" indent="-342900" algn="just">
              <a:buFont typeface="Wingdings" panose="05000000000000000000" pitchFamily="2" charset="2"/>
              <a:buChar char="q"/>
            </a:pPr>
            <a:r>
              <a:rPr lang="en-US" sz="2000" dirty="0">
                <a:latin typeface="inherit"/>
              </a:rPr>
              <a:t>Salary bonus specifies pay and bonuses for each job. </a:t>
            </a:r>
          </a:p>
          <a:p>
            <a:pPr marL="228600" algn="just"/>
            <a:endParaRPr lang="en-US" sz="2000" dirty="0">
              <a:latin typeface="inherit"/>
            </a:endParaRPr>
          </a:p>
          <a:p>
            <a:pPr marL="571500" indent="-342900" algn="just">
              <a:buFont typeface="Wingdings" panose="05000000000000000000" pitchFamily="2" charset="2"/>
              <a:buChar char="q"/>
            </a:pPr>
            <a:r>
              <a:rPr lang="en-US" sz="2000" dirty="0">
                <a:latin typeface="inherit"/>
              </a:rPr>
              <a:t>Payroll calculates pay, combining job, salary, and leave data.</a:t>
            </a:r>
          </a:p>
          <a:p>
            <a:endParaRPr lang="en-US" sz="2000" dirty="0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82AC40FA-B7AA-98A2-34CD-0CBF7D3FEF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924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8D70D-BA96-CB4B-7832-A523EB9E3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Arial Black" panose="020B0A04020102020204" pitchFamily="34" charset="0"/>
              </a:rPr>
              <a:t>ER-DAIGRAM RELATIONSHIP:-</a:t>
            </a:r>
            <a:br>
              <a:rPr lang="en-US" dirty="0">
                <a:solidFill>
                  <a:srgbClr val="7030A0"/>
                </a:solidFill>
                <a:latin typeface="Arial Black" panose="020B0A04020102020204" pitchFamily="34" charset="0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E729D-C0F3-3C6B-2824-D57EFCB47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231086" cy="421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96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CB9E7-F57A-A34D-07FB-DB7EC3F50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6249" y="205274"/>
            <a:ext cx="5627914" cy="888255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Key analysis questions: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42E9DD-F0DB-4598-6328-78DD0AA80EF0}"/>
              </a:ext>
            </a:extLst>
          </p:cNvPr>
          <p:cNvSpPr txBox="1"/>
          <p:nvPr/>
        </p:nvSpPr>
        <p:spPr>
          <a:xfrm>
            <a:off x="6158295" y="1703615"/>
            <a:ext cx="4989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Which departments have the highest number of employees</a:t>
            </a:r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CF74BD-D465-F0A6-4094-E8C1F73E02D7}"/>
              </a:ext>
            </a:extLst>
          </p:cNvPr>
          <p:cNvSpPr txBox="1"/>
          <p:nvPr/>
        </p:nvSpPr>
        <p:spPr>
          <a:xfrm>
            <a:off x="545358" y="1076970"/>
            <a:ext cx="4334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1. EMPLOYEE INSIGHTS;-</a:t>
            </a:r>
          </a:p>
          <a:p>
            <a:endParaRPr lang="en-US" sz="2400" dirty="0">
              <a:latin typeface="Arial Black" panose="020B0A040201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70240E-490A-265A-030A-11797BC83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60" y="2502229"/>
            <a:ext cx="4654978" cy="31331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48C51F-A01B-1962-92E8-4A76EAD34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666" y="2502229"/>
            <a:ext cx="4688884" cy="307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913466" y="1703615"/>
            <a:ext cx="3966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How many unique employees are currently in the system?</a:t>
            </a:r>
          </a:p>
        </p:txBody>
      </p:sp>
    </p:spTree>
    <p:extLst>
      <p:ext uri="{BB962C8B-B14F-4D97-AF65-F5344CB8AC3E}">
        <p14:creationId xmlns:p14="http://schemas.microsoft.com/office/powerpoint/2010/main" val="2988582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6919-B5D6-5023-4D25-44805F9A5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910" y="964215"/>
            <a:ext cx="7086600" cy="433661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br>
              <a:rPr lang="en-US" dirty="0">
                <a:latin typeface="Arial Black" panose="020B0A04020102020204" pitchFamily="34" charset="0"/>
              </a:rPr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7525AE-77F9-D4D6-852C-8185757DEC4C}"/>
              </a:ext>
            </a:extLst>
          </p:cNvPr>
          <p:cNvSpPr txBox="1"/>
          <p:nvPr/>
        </p:nvSpPr>
        <p:spPr>
          <a:xfrm>
            <a:off x="641132" y="1397876"/>
            <a:ext cx="7683062" cy="413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72229" y="839035"/>
            <a:ext cx="6102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Who are the top 5 highest-paid employees</a:t>
            </a:r>
            <a:r>
              <a:rPr lang="en-US" dirty="0"/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229" y="1397876"/>
            <a:ext cx="9179501" cy="444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38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52D5F-60ED-0B3B-D755-9B894F401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72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2. JOB ROLE AND DEPARTMENT ANALYSIS:-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9525F2-125B-0728-E952-8E629E930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88" y="1721058"/>
            <a:ext cx="11056012" cy="43556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flipH="1">
            <a:off x="1448888" y="1217039"/>
            <a:ext cx="9294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What is the average salary range per department?</a:t>
            </a:r>
          </a:p>
        </p:txBody>
      </p:sp>
    </p:spTree>
    <p:extLst>
      <p:ext uri="{BB962C8B-B14F-4D97-AF65-F5344CB8AC3E}">
        <p14:creationId xmlns:p14="http://schemas.microsoft.com/office/powerpoint/2010/main" val="1594248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A750F-1B48-85CE-EB15-EB9C8ED1C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4696" y="447870"/>
            <a:ext cx="6116091" cy="692312"/>
          </a:xfrm>
        </p:spPr>
        <p:txBody>
          <a:bodyPr>
            <a:normAutofit fontScale="90000"/>
          </a:bodyPr>
          <a:lstStyle/>
          <a:p>
            <a:pPr fontAlgn="base"/>
            <a:br>
              <a:rPr lang="en-US" dirty="0"/>
            </a:br>
            <a:br>
              <a:rPr lang="en-US" dirty="0"/>
            </a:br>
            <a:r>
              <a:rPr lang="en-US" sz="2200" dirty="0"/>
              <a:t>Which departments have the highest total salary allocation?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21AFCB-00E1-C82A-48C2-02B27C2F9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696" y="1572112"/>
            <a:ext cx="7082721" cy="399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161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772</Words>
  <Application>Microsoft Office PowerPoint</Application>
  <PresentationFormat>Widescreen</PresentationFormat>
  <Paragraphs>88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Times New Roman</vt:lpstr>
      <vt:lpstr>Berlin Sans FB Demi</vt:lpstr>
      <vt:lpstr>Libre Baskerville</vt:lpstr>
      <vt:lpstr>Calibri</vt:lpstr>
      <vt:lpstr>Wingdings</vt:lpstr>
      <vt:lpstr>Arial</vt:lpstr>
      <vt:lpstr>Arial Black</vt:lpstr>
      <vt:lpstr>inherit</vt:lpstr>
      <vt:lpstr>Office Theme</vt:lpstr>
      <vt:lpstr>PowerPoint Presentation</vt:lpstr>
      <vt:lpstr>     Agenda   </vt:lpstr>
      <vt:lpstr>PowerPoint Presentation</vt:lpstr>
      <vt:lpstr>PowerPoint Presentation</vt:lpstr>
      <vt:lpstr>ER-DAIGRAM RELATIONSHIP:- </vt:lpstr>
      <vt:lpstr>Key analysis questions:</vt:lpstr>
      <vt:lpstr>  </vt:lpstr>
      <vt:lpstr>2. JOB ROLE AND DEPARTMENT ANALYSIS:-</vt:lpstr>
      <vt:lpstr>  Which departments have the highest total salary allocation? </vt:lpstr>
      <vt:lpstr> Which job roles offer the highest salary? </vt:lpstr>
      <vt:lpstr>3. QUALIFICATION AND SKILLS ANALYSIS </vt:lpstr>
      <vt:lpstr>Which employees have the highest number of qualifications? </vt:lpstr>
      <vt:lpstr>Which positions require the most qualifications? </vt:lpstr>
      <vt:lpstr>4. LEAVE AND ABSENCE PATTERNS Which year had the most employees taking leaves?</vt:lpstr>
      <vt:lpstr>What is the average number of leave days taken by its employees per department?</vt:lpstr>
      <vt:lpstr>Which employees have taken the most leaves?</vt:lpstr>
      <vt:lpstr>How do leave days correlate with payroll amounts?</vt:lpstr>
      <vt:lpstr>5. PAYROLL AND COMPENSATION ANALYSIS</vt:lpstr>
      <vt:lpstr>Which department receives the highest total bonuses?</vt:lpstr>
      <vt:lpstr>  What is the average value of total_amount after considering leave deductions?</vt:lpstr>
      <vt:lpstr>Conclusion (Key finding overall)  </vt:lpstr>
      <vt:lpstr>Final business insights and recommendations:-</vt:lpstr>
      <vt:lpstr>Challenges working on SQL – Data Analysis Project:-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Raghu Ram Aduri</dc:creator>
  <cp:lastModifiedBy>Rajae Reddi</cp:lastModifiedBy>
  <cp:revision>11</cp:revision>
  <dcterms:created xsi:type="dcterms:W3CDTF">2021-02-16T05:19:01Z</dcterms:created>
  <dcterms:modified xsi:type="dcterms:W3CDTF">2025-11-24T10:53:36Z</dcterms:modified>
</cp:coreProperties>
</file>